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9" r:id="rId6"/>
    <p:sldId id="260" r:id="rId7"/>
    <p:sldId id="263"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CBC91-4313-4B7A-A6AA-63D3A4B5A7A7}" v="42" dt="2023-01-05T13:15:29.701"/>
    <p1510:client id="{362F4531-D911-49E6-8CA0-3240D5D377F0}" v="26" dt="2023-03-17T11:26:49.388"/>
    <p1510:client id="{BDDEF80E-39F6-4203-A878-018BB9855FC8}" v="134" dt="2023-01-24T12:52:13.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145" autoAdjust="0"/>
  </p:normalViewPr>
  <p:slideViewPr>
    <p:cSldViewPr snapToGrid="0">
      <p:cViewPr varScale="1">
        <p:scale>
          <a:sx n="68" d="100"/>
          <a:sy n="68" d="100"/>
        </p:scale>
        <p:origin x="12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206EB2-D8D5-4488-A516-65C430B76233}" type="datetimeFigureOut">
              <a:rPr lang="fi-FI" smtClean="0"/>
              <a:t>17.3.2023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DB721-C4A9-46B3-8463-80FB58749A53}" type="slidenum">
              <a:rPr lang="fi-FI" smtClean="0"/>
              <a:t>‹#›</a:t>
            </a:fld>
            <a:endParaRPr lang="fi-FI"/>
          </a:p>
        </p:txBody>
      </p:sp>
    </p:spTree>
    <p:extLst>
      <p:ext uri="{BB962C8B-B14F-4D97-AF65-F5344CB8AC3E}">
        <p14:creationId xmlns:p14="http://schemas.microsoft.com/office/powerpoint/2010/main" val="3350492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i="1" dirty="0">
                <a:solidFill>
                  <a:srgbClr val="000000"/>
                </a:solidFill>
                <a:latin typeface="Calibri" panose="020F0502020204030204" pitchFamily="34" charset="0"/>
              </a:rPr>
              <a:t>Tuo tällä dialla esille </a:t>
            </a:r>
            <a:r>
              <a:rPr lang="fi-FI" sz="1200" b="0" i="1" dirty="0">
                <a:solidFill>
                  <a:srgbClr val="000000"/>
                </a:solidFill>
                <a:effectLst/>
                <a:latin typeface="Calibri" panose="020F0502020204030204" pitchFamily="34" charset="0"/>
              </a:rPr>
              <a:t>edustamasi organisaation nimi ja oma nimesi sekä työnimikkeesi. Kerro lyhyesti itsestäsi. Voit hyödyntää tukikysymyksiä. Vierailulla tähän diaan käytettävissä on </a:t>
            </a:r>
            <a:r>
              <a:rPr lang="fi-FI" sz="1200" b="0" i="1" dirty="0" err="1">
                <a:solidFill>
                  <a:srgbClr val="000000"/>
                </a:solidFill>
                <a:effectLst/>
                <a:latin typeface="Calibri" panose="020F0502020204030204" pitchFamily="34" charset="0"/>
              </a:rPr>
              <a:t>max</a:t>
            </a:r>
            <a:r>
              <a:rPr lang="fi-FI" sz="1200" b="0" i="1" dirty="0">
                <a:solidFill>
                  <a:srgbClr val="000000"/>
                </a:solidFill>
                <a:effectLst/>
                <a:latin typeface="Calibri" panose="020F0502020204030204" pitchFamily="34" charset="0"/>
              </a:rPr>
              <a:t>. 5 minuuttia aikaa. Voit käyttää tätä diasarjaa ja lisätä yrityksesi logot tänne tai sitten siirtää diasarjojen sisältö omiin pohjiinne. </a:t>
            </a:r>
            <a:endParaRPr lang="fi-FI" b="0" i="1" dirty="0">
              <a:solidFill>
                <a:srgbClr val="000000"/>
              </a:solidFill>
              <a:effectLst/>
              <a:latin typeface="Segoe UI" panose="020B0502040204020203" pitchFamily="34" charset="0"/>
            </a:endParaRPr>
          </a:p>
          <a:p>
            <a:endParaRPr lang="fi-FI" dirty="0"/>
          </a:p>
        </p:txBody>
      </p:sp>
      <p:sp>
        <p:nvSpPr>
          <p:cNvPr id="4" name="Dian numeron paikkamerkki 3"/>
          <p:cNvSpPr>
            <a:spLocks noGrp="1"/>
          </p:cNvSpPr>
          <p:nvPr>
            <p:ph type="sldNum" sz="quarter" idx="5"/>
          </p:nvPr>
        </p:nvSpPr>
        <p:spPr/>
        <p:txBody>
          <a:bodyPr/>
          <a:lstStyle/>
          <a:p>
            <a:fld id="{420DB721-C4A9-46B3-8463-80FB58749A53}" type="slidenum">
              <a:rPr lang="fi-FI" smtClean="0"/>
              <a:t>1</a:t>
            </a:fld>
            <a:endParaRPr lang="fi-FI"/>
          </a:p>
        </p:txBody>
      </p:sp>
    </p:spTree>
    <p:extLst>
      <p:ext uri="{BB962C8B-B14F-4D97-AF65-F5344CB8AC3E}">
        <p14:creationId xmlns:p14="http://schemas.microsoft.com/office/powerpoint/2010/main" val="3501700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Tähän diaan käytettävissä oleva aika on </a:t>
            </a:r>
            <a:r>
              <a:rPr lang="fi-FI" dirty="0" err="1"/>
              <a:t>max</a:t>
            </a:r>
            <a:r>
              <a:rPr lang="fi-FI" dirty="0"/>
              <a:t>. 10 minuuttia. Kerro Elämänkaaresi avulla uratarinasi sekä avaa hieman lisää omaa nykyistä tehtävääsi. Voit kertoa myös tässä vaiheessa jonkin kömmähdyksen työuraltasi ja miten siitä selvisit. Nosta esille muutama konkreettinen esimerkki, missä vaiheessa elämää olet oppinut ja miten nyt tehtävässäsi vaadittua osaamista, tietotaitoa tai vahvuuksia (esim. jos olet harrastanut koripalloa nuorena, olet todennäköisesti oppinut jo tuolloin tiimityötaitoja ja ns. pelisilmää TAI jos olet opiskellut koko kouluaikasi vaikkapa saksan kieltä, siitä on ollut hyötyä houstatessasi vieraita keski-Euroopasta tms.). Voit myös vastata kysymyksiin puhujaohjeistuksesta. </a:t>
            </a:r>
            <a:br>
              <a:rPr lang="fi-FI" sz="1200" b="0" i="1" dirty="0">
                <a:solidFill>
                  <a:srgbClr val="2E74B5"/>
                </a:solidFill>
                <a:effectLst/>
                <a:latin typeface="Calibri" panose="020F0502020204030204" pitchFamily="34" charset="0"/>
              </a:rPr>
            </a:br>
            <a:endParaRPr lang="fi-FI" dirty="0"/>
          </a:p>
        </p:txBody>
      </p:sp>
      <p:sp>
        <p:nvSpPr>
          <p:cNvPr id="4" name="Dian numeron paikkamerkki 3"/>
          <p:cNvSpPr>
            <a:spLocks noGrp="1"/>
          </p:cNvSpPr>
          <p:nvPr>
            <p:ph type="sldNum" sz="quarter" idx="5"/>
          </p:nvPr>
        </p:nvSpPr>
        <p:spPr/>
        <p:txBody>
          <a:bodyPr/>
          <a:lstStyle/>
          <a:p>
            <a:fld id="{420DB721-C4A9-46B3-8463-80FB58749A53}" type="slidenum">
              <a:rPr lang="fi-FI" smtClean="0"/>
              <a:t>2</a:t>
            </a:fld>
            <a:endParaRPr lang="fi-FI"/>
          </a:p>
        </p:txBody>
      </p:sp>
    </p:spTree>
    <p:extLst>
      <p:ext uri="{BB962C8B-B14F-4D97-AF65-F5344CB8AC3E}">
        <p14:creationId xmlns:p14="http://schemas.microsoft.com/office/powerpoint/2010/main" val="242918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Tähän diaan on käytettävissä n. 5 minuuttia.</a:t>
            </a:r>
            <a:br>
              <a:rPr lang="fi-FI" dirty="0"/>
            </a:br>
            <a:r>
              <a:rPr lang="fi-FI" dirty="0"/>
              <a:t>Voit valita, kumman aspektin haluat ottaa esille vierailulla tai sitten voit sopia asiasta ennakkoon opetushenkilöstön kanssa tai sopia niin, että annatte nuorten valita, kumpaan keskitytte. </a:t>
            </a:r>
          </a:p>
          <a:p>
            <a:endParaRPr lang="fi-FI" dirty="0"/>
          </a:p>
          <a:p>
            <a:pPr marL="228600" indent="-228600">
              <a:buAutoNum type="alphaUcParenR"/>
            </a:pPr>
            <a:r>
              <a:rPr lang="fi-FI" dirty="0"/>
              <a:t>Elämänkaari: Kysy opettajalta/opinto-ohjaajalta sekä opiskelijoilta, mitä yhtäläisyyksiä he tunnistavat omassa elämänkaaressaan ja sinun elämänkaaresi välillä (muutto, opiskelupolku, harrastukset tms.). Tai kerro millaisista asioista (tai musiikista) olet ollut kiinnostunut ennen täysi-ikäisyyttä ja kysy, mistä asioista nuoret ovat erityisen kiinnostuneita. Nosta esille omia haaveitasi tulevaisuuteen ja kysy millaisista asioista nuoret sekä opettaja haaveilevat. </a:t>
            </a:r>
          </a:p>
          <a:p>
            <a:pPr marL="228600" indent="-228600">
              <a:buAutoNum type="alphaUcParenR"/>
            </a:pPr>
            <a:r>
              <a:rPr lang="fi-FI" dirty="0"/>
              <a:t>Oppiainelähtöisyys: Kysy nuorilta ja opettajalta/opinto-ohjaajalta, miten kyseisen oppitunnin opiskeltava aine näkyy organisaation tehtävissä, jossa sinä olet töissä. Nosta tämän jälkeen</a:t>
            </a:r>
            <a:r>
              <a:rPr lang="fi-FI" b="0" i="0" dirty="0">
                <a:solidFill>
                  <a:srgbClr val="000000"/>
                </a:solidFill>
                <a:effectLst/>
                <a:latin typeface="Calibri" panose="020F0502020204030204" pitchFamily="34" charset="0"/>
              </a:rPr>
              <a:t> itse esille esimerkki, missä kyseistä oppiainetta itse tarvitset tai yrityksessä erityisesti tarvitaan. Voit myös esittää jonkin konkreettisen oppiaineeseen liittyvän pulman tai tehtävän, jonka pyydät oppilaita ratkaisemaan. Huomiothan, että tehtävän tulee olla lyhyt. Esimerkiksi, jos kyseessä on matematiikan tunti, jokin organisaatiossa vaadittava matemaattinen tehtävänanto tulisi kyseeseen. Jos kieli esimerkiksi mainosteksti sosiaaliseen mediaan. Mikäli puolestaan vaikkapa historia / yhteiskuntaoppi, voi tehtävä olla selvittää organisaationne verkkosivulta teidän syntyhistoria. </a:t>
            </a:r>
            <a:endParaRPr lang="fi-FI" dirty="0"/>
          </a:p>
        </p:txBody>
      </p:sp>
      <p:sp>
        <p:nvSpPr>
          <p:cNvPr id="4" name="Dian numeron paikkamerkki 3"/>
          <p:cNvSpPr>
            <a:spLocks noGrp="1"/>
          </p:cNvSpPr>
          <p:nvPr>
            <p:ph type="sldNum" sz="quarter" idx="5"/>
          </p:nvPr>
        </p:nvSpPr>
        <p:spPr/>
        <p:txBody>
          <a:bodyPr/>
          <a:lstStyle/>
          <a:p>
            <a:fld id="{420DB721-C4A9-46B3-8463-80FB58749A53}" type="slidenum">
              <a:rPr lang="fi-FI" smtClean="0"/>
              <a:t>3</a:t>
            </a:fld>
            <a:endParaRPr lang="fi-FI"/>
          </a:p>
        </p:txBody>
      </p:sp>
    </p:spTree>
    <p:extLst>
      <p:ext uri="{BB962C8B-B14F-4D97-AF65-F5344CB8AC3E}">
        <p14:creationId xmlns:p14="http://schemas.microsoft.com/office/powerpoint/2010/main" val="1612647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Lopuksi pitäisi olla aikaa vielä n. 5 minuuttia. Mikäli koko aika on käytetty, nosta esille se, että vastaat mahdollisiin kysymyksiin tai nyt vastaamatta jääneisiin kysymyksiin </a:t>
            </a:r>
            <a:r>
              <a:rPr lang="fi-FI" dirty="0" err="1"/>
              <a:t>Padlet</a:t>
            </a:r>
            <a:r>
              <a:rPr lang="fi-FI" dirty="0"/>
              <a:t>-alustalle. </a:t>
            </a:r>
          </a:p>
        </p:txBody>
      </p:sp>
      <p:sp>
        <p:nvSpPr>
          <p:cNvPr id="4" name="Dian numeron paikkamerkki 3"/>
          <p:cNvSpPr>
            <a:spLocks noGrp="1"/>
          </p:cNvSpPr>
          <p:nvPr>
            <p:ph type="sldNum" sz="quarter" idx="5"/>
          </p:nvPr>
        </p:nvSpPr>
        <p:spPr/>
        <p:txBody>
          <a:bodyPr/>
          <a:lstStyle/>
          <a:p>
            <a:fld id="{420DB721-C4A9-46B3-8463-80FB58749A53}" type="slidenum">
              <a:rPr lang="fi-FI" smtClean="0"/>
              <a:t>4</a:t>
            </a:fld>
            <a:endParaRPr lang="fi-FI"/>
          </a:p>
        </p:txBody>
      </p:sp>
    </p:spTree>
    <p:extLst>
      <p:ext uri="{BB962C8B-B14F-4D97-AF65-F5344CB8AC3E}">
        <p14:creationId xmlns:p14="http://schemas.microsoft.com/office/powerpoint/2010/main" val="156624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816418-214A-4F2E-810A-B9996BD5E04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97FD2415-913D-45EC-8111-4370E01CF4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43101795-73D3-4137-BBD6-E94415DFA033}"/>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5" name="Alatunnisteen paikkamerkki 4">
            <a:extLst>
              <a:ext uri="{FF2B5EF4-FFF2-40B4-BE49-F238E27FC236}">
                <a16:creationId xmlns:a16="http://schemas.microsoft.com/office/drawing/2014/main" id="{9B788DA5-FAB8-4D48-A16A-9F77DF4B584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0CA6B6-2076-460C-B5C3-553B0C99A1A2}"/>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218323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78900A-9C7A-4E83-B772-8AD72D6E6B51}"/>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F49257F3-A96C-4473-AA1B-2C627E98BFD8}"/>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B683CDE-AF68-45E5-B126-2174A226573B}"/>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5" name="Alatunnisteen paikkamerkki 4">
            <a:extLst>
              <a:ext uri="{FF2B5EF4-FFF2-40B4-BE49-F238E27FC236}">
                <a16:creationId xmlns:a16="http://schemas.microsoft.com/office/drawing/2014/main" id="{7FDAC96A-2F7C-4614-89DC-1F693397478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7E16758-7FFA-4DF1-826E-FA4E38EBFEB5}"/>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1615590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C644EC3E-51B6-4C9C-81CC-13987D1AC917}"/>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484969AD-488C-452F-8DF5-29C7650A676E}"/>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0C07CE7-9159-4A29-9283-DFC857BA98DA}"/>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5" name="Alatunnisteen paikkamerkki 4">
            <a:extLst>
              <a:ext uri="{FF2B5EF4-FFF2-40B4-BE49-F238E27FC236}">
                <a16:creationId xmlns:a16="http://schemas.microsoft.com/office/drawing/2014/main" id="{78504A44-D300-413D-A193-9D598E5BE01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06B09F2-FD32-497A-B34A-F29E8A636935}"/>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1609568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CFEA47-C21B-42AA-AF69-F5A970AC52D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00DCC5AD-61B9-4E7B-9406-55FAA4E79DD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C99796E-EB23-403A-8C4B-527FEB2D11A0}"/>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5" name="Alatunnisteen paikkamerkki 4">
            <a:extLst>
              <a:ext uri="{FF2B5EF4-FFF2-40B4-BE49-F238E27FC236}">
                <a16:creationId xmlns:a16="http://schemas.microsoft.com/office/drawing/2014/main" id="{4ACFFD66-7E30-40FF-8068-8875C27E6AB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84A4169-DC43-4B47-9AA3-09F6672D6B7D}"/>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2189827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8F12755-1695-4388-A253-376E84276447}"/>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5B1975A4-0F0C-427F-A912-39DE924F49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4FF14481-DD96-48CE-BBD4-E04CCDF568E2}"/>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5" name="Alatunnisteen paikkamerkki 4">
            <a:extLst>
              <a:ext uri="{FF2B5EF4-FFF2-40B4-BE49-F238E27FC236}">
                <a16:creationId xmlns:a16="http://schemas.microsoft.com/office/drawing/2014/main" id="{06047EF5-8F82-474C-A95F-906DB67FF38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099633B-7EF2-41B6-8A44-7E2E7EA3C16F}"/>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1039682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E9D160-24AE-4D1B-9C9A-0BF281875743}"/>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CC1D611-ADED-40B0-974E-2FEEF0F48219}"/>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AC0E4B21-032C-4307-960E-51071CEB69C0}"/>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50D0B8A-1DD6-4E3D-BFE1-A29FF43B818F}"/>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6" name="Alatunnisteen paikkamerkki 5">
            <a:extLst>
              <a:ext uri="{FF2B5EF4-FFF2-40B4-BE49-F238E27FC236}">
                <a16:creationId xmlns:a16="http://schemas.microsoft.com/office/drawing/2014/main" id="{0ACBC434-7611-4986-BC8E-69102ECA7E1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2ABFFE5-8E91-4BD8-8B02-F50EF100ACB6}"/>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673674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BFBFA75-5E6A-4E64-A910-F141423A00F3}"/>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93A1D1D4-6894-4F54-8447-84B8BBD8D8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D659ECD8-844D-4D26-B226-58FD54CAF5F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F65CF46-FA0E-4792-A184-3882285A8A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2F433010-FABA-47F1-A866-F8390508D21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282A339-4D74-4EA5-83EB-8FBE662C6361}"/>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8" name="Alatunnisteen paikkamerkki 7">
            <a:extLst>
              <a:ext uri="{FF2B5EF4-FFF2-40B4-BE49-F238E27FC236}">
                <a16:creationId xmlns:a16="http://schemas.microsoft.com/office/drawing/2014/main" id="{3A427E7B-7502-4FB7-968D-4923FD0C340F}"/>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BBEB7C35-9768-4A8A-A6E0-7B2D787EE007}"/>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733550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19E1097-8F3B-46B8-9249-E2C0A4939C58}"/>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8E78B66A-3B3B-407F-AAA7-2AFC2B0E62A8}"/>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4" name="Alatunnisteen paikkamerkki 3">
            <a:extLst>
              <a:ext uri="{FF2B5EF4-FFF2-40B4-BE49-F238E27FC236}">
                <a16:creationId xmlns:a16="http://schemas.microsoft.com/office/drawing/2014/main" id="{D075B16C-39F3-419D-867A-8C095F548215}"/>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CDCE9A3C-3813-4F66-B6DC-07F2D62BE53C}"/>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2402323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2AF53D3-AECD-42DA-AB84-331E02764D6E}"/>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3" name="Alatunnisteen paikkamerkki 2">
            <a:extLst>
              <a:ext uri="{FF2B5EF4-FFF2-40B4-BE49-F238E27FC236}">
                <a16:creationId xmlns:a16="http://schemas.microsoft.com/office/drawing/2014/main" id="{78CBC345-883D-46B4-A529-41E72875554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F4BD9653-00F3-4B2D-A4C4-18D954F6982D}"/>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69514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A97F93-6259-40AD-836C-87B585978B0A}"/>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3D988A1B-5999-42CE-ADDB-14F3240745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527D5168-8B8B-4136-A1AD-34A939465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039E0ED-1469-4178-ABC3-76DCE7CC624E}"/>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6" name="Alatunnisteen paikkamerkki 5">
            <a:extLst>
              <a:ext uri="{FF2B5EF4-FFF2-40B4-BE49-F238E27FC236}">
                <a16:creationId xmlns:a16="http://schemas.microsoft.com/office/drawing/2014/main" id="{A1261AC6-DC77-4A91-A467-6646BB9F66A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38B1A89-0A9F-4F8C-8047-CBD398976189}"/>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347346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703965-BFAC-4421-849D-1FAB17FECC4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769AC6D0-5099-4EE4-92A8-DAE0B17D8A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38C11A4-0D13-4A35-8459-0BBA036DE4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C93B23A2-8DA7-4B38-B533-DE55EDB878C2}"/>
              </a:ext>
            </a:extLst>
          </p:cNvPr>
          <p:cNvSpPr>
            <a:spLocks noGrp="1"/>
          </p:cNvSpPr>
          <p:nvPr>
            <p:ph type="dt" sz="half" idx="10"/>
          </p:nvPr>
        </p:nvSpPr>
        <p:spPr/>
        <p:txBody>
          <a:bodyPr/>
          <a:lstStyle/>
          <a:p>
            <a:fld id="{928F6B25-A24E-4B99-8B89-BC559A362FBC}" type="datetimeFigureOut">
              <a:rPr lang="fi-FI" smtClean="0"/>
              <a:t>17.3.2023</a:t>
            </a:fld>
            <a:endParaRPr lang="fi-FI"/>
          </a:p>
        </p:txBody>
      </p:sp>
      <p:sp>
        <p:nvSpPr>
          <p:cNvPr id="6" name="Alatunnisteen paikkamerkki 5">
            <a:extLst>
              <a:ext uri="{FF2B5EF4-FFF2-40B4-BE49-F238E27FC236}">
                <a16:creationId xmlns:a16="http://schemas.microsoft.com/office/drawing/2014/main" id="{A03393D6-DC45-4BE5-9259-55D8B6473A9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0238D69-7307-4B65-99DB-38ABBCC48821}"/>
              </a:ext>
            </a:extLst>
          </p:cNvPr>
          <p:cNvSpPr>
            <a:spLocks noGrp="1"/>
          </p:cNvSpPr>
          <p:nvPr>
            <p:ph type="sldNum" sz="quarter" idx="12"/>
          </p:nvPr>
        </p:nvSpPr>
        <p:spPr/>
        <p:txBody>
          <a:bodyPr/>
          <a:lstStyle/>
          <a:p>
            <a:fld id="{F8C60693-63A1-468A-B6DF-AB9E3FFEE2ED}" type="slidenum">
              <a:rPr lang="fi-FI" smtClean="0"/>
              <a:t>‹#›</a:t>
            </a:fld>
            <a:endParaRPr lang="fi-FI"/>
          </a:p>
        </p:txBody>
      </p:sp>
    </p:spTree>
    <p:extLst>
      <p:ext uri="{BB962C8B-B14F-4D97-AF65-F5344CB8AC3E}">
        <p14:creationId xmlns:p14="http://schemas.microsoft.com/office/powerpoint/2010/main" val="3578272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20F29C0-9DB5-4394-B8C7-4FF77DF290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D8AD7E25-34A8-42D6-9389-E6C405ED97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05DF12C-5CC1-4B04-BD93-65B3C6F7D3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6B25-A24E-4B99-8B89-BC559A362FBC}" type="datetimeFigureOut">
              <a:rPr lang="fi-FI" smtClean="0"/>
              <a:t>17.3.2023</a:t>
            </a:fld>
            <a:endParaRPr lang="fi-FI"/>
          </a:p>
        </p:txBody>
      </p:sp>
      <p:sp>
        <p:nvSpPr>
          <p:cNvPr id="5" name="Alatunnisteen paikkamerkki 4">
            <a:extLst>
              <a:ext uri="{FF2B5EF4-FFF2-40B4-BE49-F238E27FC236}">
                <a16:creationId xmlns:a16="http://schemas.microsoft.com/office/drawing/2014/main" id="{180B59D3-60C6-4F32-8D83-3942CCEAFC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B65CCFF8-EC38-45B2-AC1A-E41B431B99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60693-63A1-468A-B6DF-AB9E3FFEE2ED}" type="slidenum">
              <a:rPr lang="fi-FI" smtClean="0"/>
              <a:t>‹#›</a:t>
            </a:fld>
            <a:endParaRPr lang="fi-FI"/>
          </a:p>
        </p:txBody>
      </p:sp>
    </p:spTree>
    <p:extLst>
      <p:ext uri="{BB962C8B-B14F-4D97-AF65-F5344CB8AC3E}">
        <p14:creationId xmlns:p14="http://schemas.microsoft.com/office/powerpoint/2010/main" val="1388791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EEBBA341-9C62-4543-AFD4-6DAB8B10FF21}"/>
              </a:ext>
            </a:extLst>
          </p:cNvPr>
          <p:cNvSpPr>
            <a:spLocks noGrp="1"/>
          </p:cNvSpPr>
          <p:nvPr>
            <p:ph type="title"/>
          </p:nvPr>
        </p:nvSpPr>
        <p:spPr>
          <a:xfrm>
            <a:off x="839788" y="457200"/>
            <a:ext cx="10963522" cy="703690"/>
          </a:xfrm>
        </p:spPr>
        <p:txBody>
          <a:bodyPr>
            <a:normAutofit/>
          </a:bodyPr>
          <a:lstStyle/>
          <a:p>
            <a:r>
              <a:rPr lang="fi-FI" dirty="0"/>
              <a:t>Tervetuloa Työelämävierailulle!</a:t>
            </a:r>
          </a:p>
        </p:txBody>
      </p:sp>
      <p:sp>
        <p:nvSpPr>
          <p:cNvPr id="5" name="Sisällön paikkamerkki 4">
            <a:extLst>
              <a:ext uri="{FF2B5EF4-FFF2-40B4-BE49-F238E27FC236}">
                <a16:creationId xmlns:a16="http://schemas.microsoft.com/office/drawing/2014/main" id="{C8637B5C-E3F3-4146-A4FA-28637FDE7112}"/>
              </a:ext>
            </a:extLst>
          </p:cNvPr>
          <p:cNvSpPr>
            <a:spLocks noGrp="1"/>
          </p:cNvSpPr>
          <p:nvPr>
            <p:ph idx="1"/>
          </p:nvPr>
        </p:nvSpPr>
        <p:spPr>
          <a:xfrm>
            <a:off x="5183188" y="1367406"/>
            <a:ext cx="6172200" cy="4493644"/>
          </a:xfrm>
        </p:spPr>
        <p:txBody>
          <a:bodyPr/>
          <a:lstStyle/>
          <a:p>
            <a:pPr marL="0" indent="0">
              <a:buNone/>
            </a:pPr>
            <a:endParaRPr lang="fi-FI" i="1" dirty="0"/>
          </a:p>
          <a:p>
            <a:pPr marL="0" indent="0">
              <a:buNone/>
            </a:pPr>
            <a:endParaRPr lang="fi-FI" i="1" dirty="0"/>
          </a:p>
          <a:p>
            <a:pPr marL="0" indent="0">
              <a:buNone/>
            </a:pPr>
            <a:endParaRPr lang="fi-FI" i="1" dirty="0"/>
          </a:p>
          <a:p>
            <a:pPr marL="0" indent="0" algn="ctr">
              <a:buNone/>
            </a:pPr>
            <a:r>
              <a:rPr lang="fi-FI" sz="2000" i="1" dirty="0"/>
              <a:t>Kirjaa tähän organisaation lyhyt kuvaus tai liitä valokuva</a:t>
            </a:r>
          </a:p>
        </p:txBody>
      </p:sp>
      <p:sp>
        <p:nvSpPr>
          <p:cNvPr id="6" name="Tekstin paikkamerkki 5">
            <a:extLst>
              <a:ext uri="{FF2B5EF4-FFF2-40B4-BE49-F238E27FC236}">
                <a16:creationId xmlns:a16="http://schemas.microsoft.com/office/drawing/2014/main" id="{2676E9A0-8D73-4AD9-A9D2-2E7CF351C153}"/>
              </a:ext>
            </a:extLst>
          </p:cNvPr>
          <p:cNvSpPr>
            <a:spLocks noGrp="1"/>
          </p:cNvSpPr>
          <p:nvPr>
            <p:ph type="body" sz="half" idx="2"/>
          </p:nvPr>
        </p:nvSpPr>
        <p:spPr>
          <a:xfrm>
            <a:off x="839788" y="1307990"/>
            <a:ext cx="3932237" cy="4560998"/>
          </a:xfrm>
        </p:spPr>
        <p:txBody>
          <a:bodyPr vert="horz" lIns="91440" tIns="45720" rIns="91440" bIns="45720" rtlCol="0" anchor="t">
            <a:normAutofit fontScale="92500" lnSpcReduction="20000"/>
          </a:bodyPr>
          <a:lstStyle/>
          <a:p>
            <a:pPr algn="ctr" rtl="0" fontAlgn="base"/>
            <a:endParaRPr lang="fi-FI" sz="1800" b="0" i="1" dirty="0">
              <a:solidFill>
                <a:srgbClr val="000301"/>
              </a:solidFill>
              <a:effectLst/>
              <a:latin typeface="Segoe UI" panose="020B0502040204020203" pitchFamily="34" charset="0"/>
            </a:endParaRPr>
          </a:p>
          <a:p>
            <a:pPr algn="ctr" rtl="0" fontAlgn="base"/>
            <a:endParaRPr lang="fi-FI" sz="1800" i="1" dirty="0">
              <a:solidFill>
                <a:srgbClr val="000301"/>
              </a:solidFill>
              <a:latin typeface="Segoe UI" panose="020B0502040204020203" pitchFamily="34" charset="0"/>
            </a:endParaRPr>
          </a:p>
          <a:p>
            <a:pPr algn="ctr" rtl="0" fontAlgn="base"/>
            <a:r>
              <a:rPr lang="fi-FI" sz="1800" b="0" i="1" dirty="0">
                <a:solidFill>
                  <a:srgbClr val="000301"/>
                </a:solidFill>
                <a:effectLst/>
                <a:latin typeface="Segoe UI" panose="020B0502040204020203" pitchFamily="34" charset="0"/>
              </a:rPr>
              <a:t>Kuka olet ja mistä sinut muistetaan?  </a:t>
            </a:r>
            <a:endParaRPr lang="fi-FI" sz="1800" b="0" i="1" dirty="0">
              <a:solidFill>
                <a:srgbClr val="000000"/>
              </a:solidFill>
              <a:effectLst/>
              <a:latin typeface="Times New Roman" panose="02020603050405020304" pitchFamily="18" charset="0"/>
            </a:endParaRPr>
          </a:p>
          <a:p>
            <a:pPr algn="ctr" rtl="0" fontAlgn="base"/>
            <a:r>
              <a:rPr lang="fi-FI" sz="1800" b="0" i="1" dirty="0">
                <a:solidFill>
                  <a:srgbClr val="000301"/>
                </a:solidFill>
                <a:effectLst/>
                <a:latin typeface="Segoe UI" panose="020B0502040204020203" pitchFamily="34" charset="0"/>
              </a:rPr>
              <a:t>Mikä tehtävänimikkeesi on ja mitä teet käytännössä?</a:t>
            </a:r>
            <a:r>
              <a:rPr lang="fi-FI" sz="1800" b="0" i="1" dirty="0">
                <a:solidFill>
                  <a:srgbClr val="000301"/>
                </a:solidFill>
                <a:effectLst/>
                <a:latin typeface="Times New Roman" panose="02020603050405020304" pitchFamily="18" charset="0"/>
              </a:rPr>
              <a:t>  </a:t>
            </a:r>
            <a:endParaRPr lang="fi-FI" sz="1800" b="0" i="1" dirty="0">
              <a:solidFill>
                <a:srgbClr val="000000"/>
              </a:solidFill>
              <a:effectLst/>
              <a:latin typeface="Times New Roman" panose="02020603050405020304" pitchFamily="18" charset="0"/>
            </a:endParaRPr>
          </a:p>
          <a:p>
            <a:pPr algn="ctr" rtl="0" fontAlgn="base"/>
            <a:r>
              <a:rPr lang="fi-FI" sz="1800" b="0" i="1" dirty="0">
                <a:solidFill>
                  <a:srgbClr val="000301"/>
                </a:solidFill>
                <a:effectLst/>
                <a:latin typeface="Segoe UI" panose="020B0502040204020203" pitchFamily="34" charset="0"/>
              </a:rPr>
              <a:t>Millainen koulutustausta sinulla on?</a:t>
            </a:r>
            <a:r>
              <a:rPr lang="fi-FI" sz="1800" b="0" i="1" dirty="0">
                <a:solidFill>
                  <a:srgbClr val="000301"/>
                </a:solidFill>
                <a:effectLst/>
                <a:latin typeface="Times New Roman" panose="02020603050405020304" pitchFamily="18" charset="0"/>
              </a:rPr>
              <a:t>  </a:t>
            </a:r>
            <a:endParaRPr lang="fi-FI" sz="1800" b="0" i="1" dirty="0">
              <a:solidFill>
                <a:srgbClr val="000000"/>
              </a:solidFill>
              <a:effectLst/>
              <a:latin typeface="Symbol" panose="05050102010706020507" pitchFamily="18" charset="2"/>
            </a:endParaRPr>
          </a:p>
          <a:p>
            <a:pPr algn="ctr" rtl="0" fontAlgn="base"/>
            <a:r>
              <a:rPr lang="fi-FI" sz="1800" b="0" i="1" dirty="0">
                <a:solidFill>
                  <a:srgbClr val="000301"/>
                </a:solidFill>
                <a:effectLst/>
                <a:latin typeface="Segoe UI" panose="020B0502040204020203" pitchFamily="34" charset="0"/>
              </a:rPr>
              <a:t>Missä olet nyt töissä ja mitä yritys/organisaatio tekee? Minkä ongelman ratkaisette?</a:t>
            </a:r>
            <a:r>
              <a:rPr lang="fi-FI" sz="1800" b="0" i="1" dirty="0">
                <a:solidFill>
                  <a:srgbClr val="000301"/>
                </a:solidFill>
                <a:effectLst/>
                <a:latin typeface="Times New Roman" panose="02020603050405020304" pitchFamily="18" charset="0"/>
              </a:rPr>
              <a:t>  </a:t>
            </a:r>
            <a:endParaRPr lang="fi-FI" sz="1800" b="0" i="1" dirty="0">
              <a:solidFill>
                <a:srgbClr val="000000"/>
              </a:solidFill>
              <a:effectLst/>
              <a:latin typeface="Symbol" panose="05050102010706020507" pitchFamily="18" charset="2"/>
            </a:endParaRPr>
          </a:p>
          <a:p>
            <a:pPr algn="ctr" rtl="0" fontAlgn="base"/>
            <a:r>
              <a:rPr lang="fi-FI" sz="1800" b="0" i="1" dirty="0">
                <a:solidFill>
                  <a:srgbClr val="000301"/>
                </a:solidFill>
                <a:effectLst/>
                <a:latin typeface="Segoe UI" panose="020B0502040204020203" pitchFamily="34" charset="0"/>
              </a:rPr>
              <a:t>Missä työpaikka sijaitsee?  </a:t>
            </a:r>
            <a:endParaRPr lang="fi-FI" sz="1800" b="0" i="1" dirty="0">
              <a:solidFill>
                <a:srgbClr val="000000"/>
              </a:solidFill>
              <a:effectLst/>
              <a:latin typeface="Times New Roman" panose="02020603050405020304" pitchFamily="18" charset="0"/>
            </a:endParaRPr>
          </a:p>
          <a:p>
            <a:pPr algn="ctr" fontAlgn="base"/>
            <a:r>
              <a:rPr lang="fi-FI" sz="1800" b="0" i="1" dirty="0">
                <a:solidFill>
                  <a:srgbClr val="000301"/>
                </a:solidFill>
                <a:effectLst/>
                <a:latin typeface="Segoe UI"/>
                <a:cs typeface="Segoe UI"/>
              </a:rPr>
              <a:t>Mistä asioista innostut (voivat liittyä työelämään tai elämään yleisesti</a:t>
            </a:r>
            <a:r>
              <a:rPr lang="fi-FI" sz="1800" i="1" dirty="0">
                <a:solidFill>
                  <a:srgbClr val="000301"/>
                </a:solidFill>
                <a:latin typeface="Segoe UI"/>
                <a:cs typeface="Segoe UI"/>
              </a:rPr>
              <a:t>)? </a:t>
            </a:r>
          </a:p>
          <a:p>
            <a:pPr algn="ctr"/>
            <a:r>
              <a:rPr lang="fi-FI" sz="1800" i="1">
                <a:solidFill>
                  <a:srgbClr val="000301"/>
                </a:solidFill>
                <a:latin typeface="Segoe UI"/>
                <a:cs typeface="Segoe UI"/>
              </a:rPr>
              <a:t>Mikä on parasta työssäsi?</a:t>
            </a:r>
            <a:endParaRPr lang="fi-FI" sz="1800" i="1" dirty="0">
              <a:solidFill>
                <a:srgbClr val="000301"/>
              </a:solidFill>
              <a:latin typeface="Segoe UI"/>
              <a:cs typeface="Segoe UI"/>
            </a:endParaRPr>
          </a:p>
          <a:p>
            <a:pPr algn="ctr"/>
            <a:r>
              <a:rPr lang="fi-FI" sz="1800" i="1" dirty="0">
                <a:solidFill>
                  <a:srgbClr val="000301"/>
                </a:solidFill>
                <a:latin typeface="Segoe UI"/>
                <a:cs typeface="Segoe UI"/>
              </a:rPr>
              <a:t>Kerro esimerkkejä ammattilaisista organisaatiossanne, tehtävänimike ja mitä kouluaineita hän tarvitsee työssään (esim. matematiikka, kielet jne.?</a:t>
            </a:r>
            <a:endParaRPr lang="fi-FI" sz="1800" b="0" i="1" dirty="0">
              <a:solidFill>
                <a:srgbClr val="000301"/>
              </a:solidFill>
              <a:effectLst/>
              <a:latin typeface="Segoe UI"/>
              <a:cs typeface="Segoe UI"/>
            </a:endParaRPr>
          </a:p>
          <a:p>
            <a:pPr algn="ctr"/>
            <a:endParaRPr lang="fi-FI" sz="1800" i="1" dirty="0">
              <a:solidFill>
                <a:srgbClr val="000301"/>
              </a:solidFill>
              <a:latin typeface="Segoe UI"/>
              <a:cs typeface="Segoe UI"/>
            </a:endParaRPr>
          </a:p>
          <a:p>
            <a:pPr algn="ctr"/>
            <a:endParaRPr lang="fi-FI" sz="1800" i="1" dirty="0">
              <a:solidFill>
                <a:srgbClr val="000301"/>
              </a:solidFill>
              <a:latin typeface="Times New Roman"/>
              <a:cs typeface="Times New Roman"/>
            </a:endParaRPr>
          </a:p>
        </p:txBody>
      </p:sp>
    </p:spTree>
    <p:extLst>
      <p:ext uri="{BB962C8B-B14F-4D97-AF65-F5344CB8AC3E}">
        <p14:creationId xmlns:p14="http://schemas.microsoft.com/office/powerpoint/2010/main" val="2225302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76B068-F5F6-440B-85A9-E2B6EC70C578}"/>
              </a:ext>
            </a:extLst>
          </p:cNvPr>
          <p:cNvSpPr>
            <a:spLocks noGrp="1"/>
          </p:cNvSpPr>
          <p:nvPr>
            <p:ph type="title"/>
          </p:nvPr>
        </p:nvSpPr>
        <p:spPr>
          <a:xfrm>
            <a:off x="838200" y="365125"/>
            <a:ext cx="10515600" cy="821917"/>
          </a:xfrm>
        </p:spPr>
        <p:txBody>
          <a:bodyPr>
            <a:normAutofit/>
          </a:bodyPr>
          <a:lstStyle/>
          <a:p>
            <a:r>
              <a:rPr lang="fi-FI" sz="3200" dirty="0"/>
              <a:t>Miten päädyin tänne, missä nyt olen?</a:t>
            </a:r>
          </a:p>
        </p:txBody>
      </p:sp>
      <p:sp>
        <p:nvSpPr>
          <p:cNvPr id="5" name="Sisällön paikkamerkki 4">
            <a:extLst>
              <a:ext uri="{FF2B5EF4-FFF2-40B4-BE49-F238E27FC236}">
                <a16:creationId xmlns:a16="http://schemas.microsoft.com/office/drawing/2014/main" id="{A031ED42-9E3E-4104-B5CB-C1DAC1703647}"/>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lgn="ctr">
              <a:buNone/>
            </a:pPr>
            <a:endParaRPr lang="fi-FI" dirty="0"/>
          </a:p>
          <a:p>
            <a:pPr marL="0" indent="0" algn="ctr">
              <a:buNone/>
            </a:pPr>
            <a:endParaRPr lang="fi-FI" dirty="0"/>
          </a:p>
          <a:p>
            <a:pPr marL="0" indent="0" algn="ctr">
              <a:buNone/>
            </a:pPr>
            <a:endParaRPr lang="fi-FI" dirty="0"/>
          </a:p>
          <a:p>
            <a:pPr marL="0" indent="0" algn="ctr">
              <a:buNone/>
            </a:pPr>
            <a:r>
              <a:rPr lang="fi-FI" i="1" dirty="0"/>
              <a:t>Lisää oma elämäpolkutehtäväsi tulos kuvana tähän</a:t>
            </a:r>
            <a:endParaRPr lang="fi-FI" i="1" dirty="0">
              <a:ea typeface="Calibri"/>
              <a:cs typeface="Calibri"/>
            </a:endParaRPr>
          </a:p>
        </p:txBody>
      </p:sp>
    </p:spTree>
    <p:extLst>
      <p:ext uri="{BB962C8B-B14F-4D97-AF65-F5344CB8AC3E}">
        <p14:creationId xmlns:p14="http://schemas.microsoft.com/office/powerpoint/2010/main" val="1238006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F94856-0884-40B1-AD2A-02F9504D82A8}"/>
              </a:ext>
            </a:extLst>
          </p:cNvPr>
          <p:cNvSpPr>
            <a:spLocks noGrp="1"/>
          </p:cNvSpPr>
          <p:nvPr>
            <p:ph type="title"/>
          </p:nvPr>
        </p:nvSpPr>
        <p:spPr>
          <a:xfrm>
            <a:off x="839788" y="457200"/>
            <a:ext cx="9840978" cy="610398"/>
          </a:xfrm>
        </p:spPr>
        <p:txBody>
          <a:bodyPr/>
          <a:lstStyle/>
          <a:p>
            <a:r>
              <a:rPr lang="fi-FI" dirty="0"/>
              <a:t>Yhteistä pohdintaa</a:t>
            </a:r>
          </a:p>
        </p:txBody>
      </p:sp>
      <p:sp>
        <p:nvSpPr>
          <p:cNvPr id="4" name="Tekstin paikkamerkki 3">
            <a:extLst>
              <a:ext uri="{FF2B5EF4-FFF2-40B4-BE49-F238E27FC236}">
                <a16:creationId xmlns:a16="http://schemas.microsoft.com/office/drawing/2014/main" id="{33EBBCE1-C98D-4B8D-B149-9D1396C6D382}"/>
              </a:ext>
            </a:extLst>
          </p:cNvPr>
          <p:cNvSpPr>
            <a:spLocks noGrp="1"/>
          </p:cNvSpPr>
          <p:nvPr>
            <p:ph type="body" sz="half" idx="2"/>
          </p:nvPr>
        </p:nvSpPr>
        <p:spPr>
          <a:xfrm>
            <a:off x="5866594" y="1564693"/>
            <a:ext cx="5216317" cy="4456695"/>
          </a:xfrm>
        </p:spPr>
        <p:txBody>
          <a:bodyPr/>
          <a:lstStyle/>
          <a:p>
            <a:r>
              <a:rPr lang="fi-FI" dirty="0"/>
              <a:t>Vaihtoehto B:</a:t>
            </a:r>
          </a:p>
          <a:p>
            <a:r>
              <a:rPr lang="fi-FI" dirty="0"/>
              <a:t>Miten ajattelette, että tämän opintojaksonne aiheita ja siitä saatavaa osaamista voisi hyödyntää meidän organisaatiossa?</a:t>
            </a:r>
          </a:p>
          <a:p>
            <a:r>
              <a:rPr lang="fi-FI" dirty="0"/>
              <a:t>Kuka ja millaisessa tehtävässä siitä voisi hyötyä eniten?</a:t>
            </a:r>
          </a:p>
          <a:p>
            <a:r>
              <a:rPr lang="fi-FI" dirty="0"/>
              <a:t>Pieni pulma ratkaistavaksi:</a:t>
            </a:r>
          </a:p>
          <a:p>
            <a:r>
              <a:rPr lang="fi-FI" dirty="0"/>
              <a:t>XXXXXX</a:t>
            </a:r>
          </a:p>
        </p:txBody>
      </p:sp>
      <p:pic>
        <p:nvPicPr>
          <p:cNvPr id="5" name="Sisällön paikkamerkki 4">
            <a:extLst>
              <a:ext uri="{FF2B5EF4-FFF2-40B4-BE49-F238E27FC236}">
                <a16:creationId xmlns:a16="http://schemas.microsoft.com/office/drawing/2014/main" id="{EB7D0B3D-9C1F-4512-8F1D-A25C7013BE01}"/>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1147490" y="4064532"/>
            <a:ext cx="2463440" cy="1526503"/>
          </a:xfrm>
          <a:prstGeom prst="rect">
            <a:avLst/>
          </a:prstGeom>
        </p:spPr>
      </p:pic>
      <p:sp>
        <p:nvSpPr>
          <p:cNvPr id="6" name="Tekstin paikkamerkki 3">
            <a:extLst>
              <a:ext uri="{FF2B5EF4-FFF2-40B4-BE49-F238E27FC236}">
                <a16:creationId xmlns:a16="http://schemas.microsoft.com/office/drawing/2014/main" id="{8994E619-1E12-44DF-B702-3444BCA749AF}"/>
              </a:ext>
            </a:extLst>
          </p:cNvPr>
          <p:cNvSpPr txBox="1">
            <a:spLocks/>
          </p:cNvSpPr>
          <p:nvPr/>
        </p:nvSpPr>
        <p:spPr>
          <a:xfrm>
            <a:off x="992188" y="1564693"/>
            <a:ext cx="5216317" cy="4456695"/>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i-FI" dirty="0"/>
              <a:t>Vaihtoehto A:</a:t>
            </a:r>
          </a:p>
          <a:p>
            <a:r>
              <a:rPr lang="fi-FI" dirty="0"/>
              <a:t>Mitä yhtäläisyyksiä näet oman elämänpolun ja minun elämänpolun välillä?</a:t>
            </a:r>
            <a:endParaRPr lang="fi-FI" dirty="0">
              <a:ea typeface="Calibri"/>
              <a:cs typeface="Calibri"/>
            </a:endParaRPr>
          </a:p>
          <a:p>
            <a:r>
              <a:rPr lang="fi-FI" dirty="0"/>
              <a:t>Millaista osaamista sinä olet ennättänyt hankkia tähänastisen elämäsi aikana?</a:t>
            </a:r>
          </a:p>
          <a:p>
            <a:r>
              <a:rPr lang="fi-FI" dirty="0"/>
              <a:t>Millaisista asioista olet tällä hetkellä kiinnostunut?</a:t>
            </a:r>
          </a:p>
          <a:p>
            <a:r>
              <a:rPr lang="fi-FI" dirty="0"/>
              <a:t>Mitä toivot tulevaisuudelta?</a:t>
            </a:r>
          </a:p>
          <a:p>
            <a:endParaRPr lang="fi-FI" dirty="0"/>
          </a:p>
        </p:txBody>
      </p:sp>
    </p:spTree>
    <p:extLst>
      <p:ext uri="{BB962C8B-B14F-4D97-AF65-F5344CB8AC3E}">
        <p14:creationId xmlns:p14="http://schemas.microsoft.com/office/powerpoint/2010/main" val="4175109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FF75705-ABFE-4720-8C93-C04144886F20}"/>
              </a:ext>
            </a:extLst>
          </p:cNvPr>
          <p:cNvSpPr>
            <a:spLocks noGrp="1"/>
          </p:cNvSpPr>
          <p:nvPr>
            <p:ph type="title"/>
          </p:nvPr>
        </p:nvSpPr>
        <p:spPr/>
        <p:txBody>
          <a:bodyPr/>
          <a:lstStyle/>
          <a:p>
            <a:r>
              <a:rPr lang="fi-FI" sz="3200" dirty="0"/>
              <a:t>Vierailun päättyessä</a:t>
            </a:r>
          </a:p>
        </p:txBody>
      </p:sp>
      <p:sp>
        <p:nvSpPr>
          <p:cNvPr id="4" name="Tekstiruutu 3">
            <a:extLst>
              <a:ext uri="{FF2B5EF4-FFF2-40B4-BE49-F238E27FC236}">
                <a16:creationId xmlns:a16="http://schemas.microsoft.com/office/drawing/2014/main" id="{593751FE-6120-446D-8FA3-78C8E1864F15}"/>
              </a:ext>
            </a:extLst>
          </p:cNvPr>
          <p:cNvSpPr txBox="1"/>
          <p:nvPr/>
        </p:nvSpPr>
        <p:spPr>
          <a:xfrm>
            <a:off x="990999" y="2183793"/>
            <a:ext cx="9244536" cy="2308324"/>
          </a:xfrm>
          <a:prstGeom prst="rect">
            <a:avLst/>
          </a:prstGeom>
          <a:noFill/>
        </p:spPr>
        <p:txBody>
          <a:bodyPr wrap="square" rtlCol="0">
            <a:spAutoFit/>
          </a:bodyPr>
          <a:lstStyle/>
          <a:p>
            <a:pPr algn="ctr" rtl="0" fontAlgn="base"/>
            <a:r>
              <a:rPr lang="fi-FI" sz="1800" b="0" i="1" dirty="0">
                <a:solidFill>
                  <a:srgbClr val="000000"/>
                </a:solidFill>
                <a:effectLst/>
                <a:latin typeface="Calibri" panose="020F0502020204030204" pitchFamily="34" charset="0"/>
              </a:rPr>
              <a:t>Vinkit niille, jotka kiinnostuivat alasta tai itse työpaikasta </a:t>
            </a:r>
            <a:br>
              <a:rPr lang="fi-FI" sz="1800" b="0" i="1" dirty="0">
                <a:solidFill>
                  <a:srgbClr val="000000"/>
                </a:solidFill>
                <a:effectLst/>
                <a:latin typeface="Calibri" panose="020F0502020204030204" pitchFamily="34" charset="0"/>
              </a:rPr>
            </a:br>
            <a:r>
              <a:rPr lang="fi-FI" sz="1800" b="0" i="1" dirty="0">
                <a:solidFill>
                  <a:srgbClr val="000000"/>
                </a:solidFill>
                <a:effectLst/>
                <a:latin typeface="Calibri" panose="020F0502020204030204" pitchFamily="34" charset="0"/>
              </a:rPr>
              <a:t>(esim. Haku kesätöihin, </a:t>
            </a:r>
            <a:r>
              <a:rPr lang="fi-FI" sz="1800" b="0" i="1" dirty="0" err="1">
                <a:solidFill>
                  <a:srgbClr val="000000"/>
                </a:solidFill>
                <a:effectLst/>
                <a:latin typeface="Calibri" panose="020F0502020204030204" pitchFamily="34" charset="0"/>
              </a:rPr>
              <a:t>job</a:t>
            </a:r>
            <a:r>
              <a:rPr lang="fi-FI" sz="1800" b="0" i="1" dirty="0">
                <a:solidFill>
                  <a:srgbClr val="000000"/>
                </a:solidFill>
                <a:effectLst/>
                <a:latin typeface="Calibri" panose="020F0502020204030204" pitchFamily="34" charset="0"/>
              </a:rPr>
              <a:t> </a:t>
            </a:r>
            <a:r>
              <a:rPr lang="fi-FI" sz="1800" b="0" i="1" dirty="0" err="1">
                <a:solidFill>
                  <a:srgbClr val="000000"/>
                </a:solidFill>
                <a:effectLst/>
                <a:latin typeface="Calibri" panose="020F0502020204030204" pitchFamily="34" charset="0"/>
              </a:rPr>
              <a:t>shadowing</a:t>
            </a:r>
            <a:r>
              <a:rPr lang="fi-FI" sz="1800" b="0" i="1" dirty="0">
                <a:solidFill>
                  <a:srgbClr val="000000"/>
                </a:solidFill>
                <a:effectLst/>
                <a:latin typeface="Calibri" panose="020F0502020204030204" pitchFamily="34" charset="0"/>
              </a:rPr>
              <a:t> mahdollisuus </a:t>
            </a:r>
            <a:br>
              <a:rPr lang="fi-FI" sz="1800" b="0" i="1" dirty="0">
                <a:solidFill>
                  <a:srgbClr val="000000"/>
                </a:solidFill>
                <a:effectLst/>
                <a:latin typeface="Calibri" panose="020F0502020204030204" pitchFamily="34" charset="0"/>
              </a:rPr>
            </a:br>
            <a:r>
              <a:rPr lang="fi-FI" sz="1800" b="0" i="1" dirty="0">
                <a:solidFill>
                  <a:srgbClr val="000000"/>
                </a:solidFill>
                <a:effectLst/>
                <a:latin typeface="Calibri" panose="020F0502020204030204" pitchFamily="34" charset="0"/>
              </a:rPr>
              <a:t>sekä millaiselle osaajalle ammattiala tai organisaationne erityisesti sopii) </a:t>
            </a:r>
          </a:p>
          <a:p>
            <a:pPr algn="ctr" rtl="0" fontAlgn="base"/>
            <a:endParaRPr lang="fi-FI" b="0" i="1" dirty="0">
              <a:solidFill>
                <a:srgbClr val="000000"/>
              </a:solidFill>
              <a:effectLst/>
              <a:latin typeface="Segoe UI" panose="020B0502040204020203" pitchFamily="34" charset="0"/>
            </a:endParaRPr>
          </a:p>
          <a:p>
            <a:pPr algn="ctr" rtl="0" fontAlgn="base"/>
            <a:r>
              <a:rPr lang="fi-FI" sz="1800" b="0" i="1" dirty="0">
                <a:solidFill>
                  <a:srgbClr val="000000"/>
                </a:solidFill>
                <a:effectLst/>
                <a:latin typeface="Calibri" panose="020F0502020204030204" pitchFamily="34" charset="0"/>
              </a:rPr>
              <a:t>-Ohjeet, kuinka voi lähestyä työelämäedustajaa kysymyksillä jälkikäteen </a:t>
            </a:r>
            <a:r>
              <a:rPr lang="fi-FI" i="1" dirty="0">
                <a:solidFill>
                  <a:srgbClr val="000000"/>
                </a:solidFill>
                <a:latin typeface="Calibri" panose="020F0502020204030204" pitchFamily="34" charset="0"/>
              </a:rPr>
              <a:t>sekä</a:t>
            </a:r>
            <a:br>
              <a:rPr lang="fi-FI" i="1" dirty="0">
                <a:solidFill>
                  <a:srgbClr val="000000"/>
                </a:solidFill>
                <a:latin typeface="Calibri" panose="020F0502020204030204" pitchFamily="34" charset="0"/>
              </a:rPr>
            </a:br>
            <a:r>
              <a:rPr lang="fi-FI" sz="1800" b="0" i="1" dirty="0">
                <a:solidFill>
                  <a:srgbClr val="000000"/>
                </a:solidFill>
                <a:effectLst/>
                <a:latin typeface="Calibri" panose="020F0502020204030204" pitchFamily="34" charset="0"/>
              </a:rPr>
              <a:t>mihin mennessä niihin vastataan? </a:t>
            </a:r>
          </a:p>
          <a:p>
            <a:pPr algn="ctr" rtl="0" fontAlgn="base"/>
            <a:endParaRPr lang="fi-FI" i="1" dirty="0">
              <a:solidFill>
                <a:srgbClr val="000000"/>
              </a:solidFill>
              <a:latin typeface="Calibri" panose="020F0502020204030204" pitchFamily="34" charset="0"/>
            </a:endParaRPr>
          </a:p>
          <a:p>
            <a:pPr algn="ctr" rtl="0" fontAlgn="base"/>
            <a:r>
              <a:rPr lang="fi-FI" b="0" i="1" dirty="0">
                <a:solidFill>
                  <a:srgbClr val="000000"/>
                </a:solidFill>
                <a:effectLst/>
                <a:latin typeface="Calibri" panose="020F0502020204030204" pitchFamily="34" charset="0"/>
              </a:rPr>
              <a:t>Vierailun aikana tulleisiin kysymyksiin vastaaminen.</a:t>
            </a:r>
            <a:endParaRPr lang="fi-FI" b="0" i="1"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42406895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66e083f-1e6d-4828-bdee-91c77be6331d">
      <Terms xmlns="http://schemas.microsoft.com/office/infopath/2007/PartnerControls"/>
    </lcf76f155ced4ddcb4097134ff3c332f>
    <TaxCatchAll xmlns="7e31a956-9bf4-4e9d-92d3-8a72d2ecf78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9F395DFC47ABD4982F4BDFE1B3F9CE8" ma:contentTypeVersion="14" ma:contentTypeDescription="Create a new document." ma:contentTypeScope="" ma:versionID="af1b37870ad65df33019b30a0baf585d">
  <xsd:schema xmlns:xsd="http://www.w3.org/2001/XMLSchema" xmlns:xs="http://www.w3.org/2001/XMLSchema" xmlns:p="http://schemas.microsoft.com/office/2006/metadata/properties" xmlns:ns2="566e083f-1e6d-4828-bdee-91c77be6331d" xmlns:ns3="7e31a956-9bf4-4e9d-92d3-8a72d2ecf78c" targetNamespace="http://schemas.microsoft.com/office/2006/metadata/properties" ma:root="true" ma:fieldsID="6d719c9ed0d214e88299c723aad39345" ns2:_="" ns3:_="">
    <xsd:import namespace="566e083f-1e6d-4828-bdee-91c77be6331d"/>
    <xsd:import namespace="7e31a956-9bf4-4e9d-92d3-8a72d2ecf7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6e083f-1e6d-4828-bdee-91c77be63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c5529c5-a027-4c82-ab4e-2b087dfb9f5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31a956-9bf4-4e9d-92d3-8a72d2ecf78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dca2c94-eb80-4ef6-918d-08afe33cf5bf}" ma:internalName="TaxCatchAll" ma:showField="CatchAllData" ma:web="7e31a956-9bf4-4e9d-92d3-8a72d2ecf7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B02E18-B70C-4EEF-8B4C-D3FEA0684B41}">
  <ds:schemaRefs>
    <ds:schemaRef ds:uri="http://schemas.microsoft.com/sharepoint/v3/contenttype/forms"/>
  </ds:schemaRefs>
</ds:datastoreItem>
</file>

<file path=customXml/itemProps2.xml><?xml version="1.0" encoding="utf-8"?>
<ds:datastoreItem xmlns:ds="http://schemas.openxmlformats.org/officeDocument/2006/customXml" ds:itemID="{3BD3307A-2867-406F-B867-5E519037F01B}">
  <ds:schemaRefs>
    <ds:schemaRef ds:uri="http://schemas.microsoft.com/office/2006/documentManagement/types"/>
    <ds:schemaRef ds:uri="http://purl.org/dc/terms/"/>
    <ds:schemaRef ds:uri="http://purl.org/dc/dcmitype/"/>
    <ds:schemaRef ds:uri="http://schemas.microsoft.com/office/infopath/2007/PartnerControls"/>
    <ds:schemaRef ds:uri="566e083f-1e6d-4828-bdee-91c77be6331d"/>
    <ds:schemaRef ds:uri="http://purl.org/dc/elements/1.1/"/>
    <ds:schemaRef ds:uri="http://schemas.openxmlformats.org/package/2006/metadata/core-properties"/>
    <ds:schemaRef ds:uri="7e31a956-9bf4-4e9d-92d3-8a72d2ecf78c"/>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75FD2E2-72AB-485D-9636-A0167105FD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6e083f-1e6d-4828-bdee-91c77be6331d"/>
    <ds:schemaRef ds:uri="7e31a956-9bf4-4e9d-92d3-8a72d2ecf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133</TotalTime>
  <Words>614</Words>
  <Application>Microsoft Office PowerPoint</Application>
  <PresentationFormat>Laajakuva</PresentationFormat>
  <Paragraphs>48</Paragraphs>
  <Slides>4</Slides>
  <Notes>4</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4</vt:i4>
      </vt:variant>
    </vt:vector>
  </HeadingPairs>
  <TitlesOfParts>
    <vt:vector size="11" baseType="lpstr">
      <vt:lpstr>Arial</vt:lpstr>
      <vt:lpstr>Calibri</vt:lpstr>
      <vt:lpstr>Calibri Light</vt:lpstr>
      <vt:lpstr>Segoe UI</vt:lpstr>
      <vt:lpstr>Symbol</vt:lpstr>
      <vt:lpstr>Times New Roman</vt:lpstr>
      <vt:lpstr>Office-teema</vt:lpstr>
      <vt:lpstr>Tervetuloa Työelämävierailulle!</vt:lpstr>
      <vt:lpstr>Miten päädyin tänne, missä nyt olen?</vt:lpstr>
      <vt:lpstr>Yhteistä pohdintaa</vt:lpstr>
      <vt:lpstr>Vierailun päättyessä</vt:lpstr>
    </vt:vector>
  </TitlesOfParts>
  <Company>Oulun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Tervetuloa organisaatioomme!</dc:title>
  <dc:creator>Säkkinen Kati - opetus</dc:creator>
  <cp:lastModifiedBy>Marjo Vilppola</cp:lastModifiedBy>
  <cp:revision>31</cp:revision>
  <dcterms:created xsi:type="dcterms:W3CDTF">2022-10-28T10:51:55Z</dcterms:created>
  <dcterms:modified xsi:type="dcterms:W3CDTF">2023-03-17T11:28:27Z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7f2b28d-54cf-44b6-aad9-6a2b7fb652a6_Enabled">
    <vt:lpwstr>true</vt:lpwstr>
  </property>
  <property fmtid="{D5CDD505-2E9C-101B-9397-08002B2CF9AE}" pid="3" name="MSIP_Label_e7f2b28d-54cf-44b6-aad9-6a2b7fb652a6_SetDate">
    <vt:lpwstr>2022-10-28T10:51:55Z</vt:lpwstr>
  </property>
  <property fmtid="{D5CDD505-2E9C-101B-9397-08002B2CF9AE}" pid="4" name="MSIP_Label_e7f2b28d-54cf-44b6-aad9-6a2b7fb652a6_Method">
    <vt:lpwstr>Standard</vt:lpwstr>
  </property>
  <property fmtid="{D5CDD505-2E9C-101B-9397-08002B2CF9AE}" pid="5" name="MSIP_Label_e7f2b28d-54cf-44b6-aad9-6a2b7fb652a6_Name">
    <vt:lpwstr>e7f2b28d-54cf-44b6-aad9-6a2b7fb652a6</vt:lpwstr>
  </property>
  <property fmtid="{D5CDD505-2E9C-101B-9397-08002B2CF9AE}" pid="6" name="MSIP_Label_e7f2b28d-54cf-44b6-aad9-6a2b7fb652a6_SiteId">
    <vt:lpwstr>5cc89a67-fa29-4356-af5d-f436abc7c21b</vt:lpwstr>
  </property>
  <property fmtid="{D5CDD505-2E9C-101B-9397-08002B2CF9AE}" pid="7" name="MSIP_Label_e7f2b28d-54cf-44b6-aad9-6a2b7fb652a6_ActionId">
    <vt:lpwstr>f257b785-6e96-474b-ab11-6ff79f456cd5</vt:lpwstr>
  </property>
  <property fmtid="{D5CDD505-2E9C-101B-9397-08002B2CF9AE}" pid="8" name="MSIP_Label_e7f2b28d-54cf-44b6-aad9-6a2b7fb652a6_ContentBits">
    <vt:lpwstr>0</vt:lpwstr>
  </property>
  <property fmtid="{D5CDD505-2E9C-101B-9397-08002B2CF9AE}" pid="9" name="ContentTypeId">
    <vt:lpwstr>0x010100B9F395DFC47ABD4982F4BDFE1B3F9CE8</vt:lpwstr>
  </property>
  <property fmtid="{D5CDD505-2E9C-101B-9397-08002B2CF9AE}" pid="10" name="MediaServiceImageTags">
    <vt:lpwstr/>
  </property>
</Properties>
</file>